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618" r:id="rId2"/>
    <p:sldId id="621" r:id="rId3"/>
    <p:sldId id="619" r:id="rId4"/>
    <p:sldId id="623" r:id="rId5"/>
    <p:sldId id="624" r:id="rId6"/>
    <p:sldId id="622" r:id="rId7"/>
    <p:sldId id="620" r:id="rId8"/>
  </p:sldIdLst>
  <p:sldSz cx="12192000" cy="6858000"/>
  <p:notesSz cx="7077075" cy="9363075"/>
  <p:embeddedFontLs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Manrope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66"/>
    <a:srgbClr val="3BD4AE"/>
    <a:srgbClr val="192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 autoAdjust="0"/>
    <p:restoredTop sz="86418" autoAdjust="0"/>
  </p:normalViewPr>
  <p:slideViewPr>
    <p:cSldViewPr>
      <p:cViewPr varScale="1">
        <p:scale>
          <a:sx n="111" d="100"/>
          <a:sy n="111" d="100"/>
        </p:scale>
        <p:origin x="11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8DE7A-259F-CEA9-693B-57D76099E7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6806" tIns="48403" rIns="96806" bIns="484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BB190-09A4-49A8-E6AC-B2333DF91A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6806" tIns="48403" rIns="96806" bIns="484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925AFAC-A493-4F43-A25A-A9DD5EFEFDBA}" type="datetimeFigureOut">
              <a:rPr lang="en-US"/>
              <a:pPr>
                <a:defRPr/>
              </a:pPr>
              <a:t>7/31/2024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420F3B-AB19-7415-A58C-BF46110146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06" tIns="48403" rIns="96806" bIns="484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A114EF-4927-A844-E794-CDCADCBBF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6806" tIns="48403" rIns="96806" bIns="484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A1DC2-F15D-626E-046C-695048DF49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6806" tIns="48403" rIns="96806" bIns="484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7AD96-D01D-7B61-2A9D-603464F48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6806" tIns="48403" rIns="96806" bIns="484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BA4D660-12CC-744B-AEA5-6B15FECAC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white background with blue triangles&#10;&#10;Description automatically generated">
            <a:extLst>
              <a:ext uri="{FF2B5EF4-FFF2-40B4-BE49-F238E27FC236}">
                <a16:creationId xmlns:a16="http://schemas.microsoft.com/office/drawing/2014/main" id="{7C24E322-F0AD-9B9B-919F-F7BB21E090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AC6BC9-AFEB-F0C6-842D-5BA8A6771D11}"/>
              </a:ext>
            </a:extLst>
          </p:cNvPr>
          <p:cNvSpPr txBox="1"/>
          <p:nvPr/>
        </p:nvSpPr>
        <p:spPr>
          <a:xfrm>
            <a:off x="429986" y="32120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dirty="0">
                <a:solidFill>
                  <a:srgbClr val="002266"/>
                </a:solidFill>
                <a:latin typeface="Manrope" pitchFamily="2" charset="0"/>
              </a:rPr>
              <a:t>Abu Dhabi, UAE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C2E3A-1FB2-EB5E-4B7E-E209EC41606F}"/>
              </a:ext>
            </a:extLst>
          </p:cNvPr>
          <p:cNvSpPr txBox="1"/>
          <p:nvPr/>
        </p:nvSpPr>
        <p:spPr>
          <a:xfrm>
            <a:off x="4888999" y="6019800"/>
            <a:ext cx="268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effectLst/>
                <a:latin typeface="HelveticaNeueLT Pro 45 Lt" panose="020B0403020202020204" pitchFamily="34" charset="77"/>
              </a:rPr>
              <a:t>Technical conference organised by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91B0F-7669-EEA7-D098-87917A86A309}"/>
              </a:ext>
            </a:extLst>
          </p:cNvPr>
          <p:cNvSpPr txBox="1"/>
          <p:nvPr/>
        </p:nvSpPr>
        <p:spPr>
          <a:xfrm>
            <a:off x="429986" y="2874657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266"/>
                </a:solidFill>
                <a:latin typeface="Manrope" pitchFamily="2" charset="0"/>
              </a:rPr>
              <a:t>4-7 November 2024</a:t>
            </a:r>
            <a:endParaRPr lang="en-AE" sz="2000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69D9A-ED99-412E-F34E-2F505194BFDB}"/>
              </a:ext>
            </a:extLst>
          </p:cNvPr>
          <p:cNvSpPr txBox="1"/>
          <p:nvPr/>
        </p:nvSpPr>
        <p:spPr>
          <a:xfrm>
            <a:off x="414220" y="620521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58C36-5005-8630-1539-5FC5A05AC892}"/>
              </a:ext>
            </a:extLst>
          </p:cNvPr>
          <p:cNvSpPr txBox="1"/>
          <p:nvPr/>
        </p:nvSpPr>
        <p:spPr>
          <a:xfrm>
            <a:off x="4529021" y="620521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BD66E342-DDDF-7BE3-2DDB-61BFEC072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928820" y="6095999"/>
            <a:ext cx="849088" cy="457201"/>
          </a:xfrm>
          <a:prstGeom prst="rect">
            <a:avLst/>
          </a:prstGeom>
        </p:spPr>
      </p:pic>
      <p:pic>
        <p:nvPicPr>
          <p:cNvPr id="22" name="Picture 2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D3572BA3-6B2A-76DC-711B-6C45847C8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20" y="6265108"/>
            <a:ext cx="1143000" cy="18156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84D2FC-E633-7C8B-AFF1-F2DBE5E3740A}"/>
              </a:ext>
            </a:extLst>
          </p:cNvPr>
          <p:cNvCxnSpPr/>
          <p:nvPr/>
        </p:nvCxnSpPr>
        <p:spPr>
          <a:xfrm>
            <a:off x="4126999" y="6129010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black and blue text&#10;&#10;Description automatically generated">
            <a:extLst>
              <a:ext uri="{FF2B5EF4-FFF2-40B4-BE49-F238E27FC236}">
                <a16:creationId xmlns:a16="http://schemas.microsoft.com/office/drawing/2014/main" id="{ABC29FD8-CC80-3726-B694-7A3A916F2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812799" cy="1480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2E65A6-9029-6D6E-F303-25463D4F6E04}"/>
              </a:ext>
            </a:extLst>
          </p:cNvPr>
          <p:cNvSpPr txBox="1"/>
          <p:nvPr/>
        </p:nvSpPr>
        <p:spPr>
          <a:xfrm>
            <a:off x="440496" y="422406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200" b="1" dirty="0">
                <a:solidFill>
                  <a:srgbClr val="002266"/>
                </a:solidFill>
                <a:latin typeface="Manrope" pitchFamily="2" charset="0"/>
              </a:rPr>
              <a:t>TECHNICAL CONFERENCE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and green triangles&#10;&#10;Description automatically generated">
            <a:extLst>
              <a:ext uri="{FF2B5EF4-FFF2-40B4-BE49-F238E27FC236}">
                <a16:creationId xmlns:a16="http://schemas.microsoft.com/office/drawing/2014/main" id="{984BEF35-12F2-5F90-CC0E-C80C9ACA50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C2E3A-1FB2-EB5E-4B7E-E209EC41606F}"/>
              </a:ext>
            </a:extLst>
          </p:cNvPr>
          <p:cNvSpPr txBox="1"/>
          <p:nvPr/>
        </p:nvSpPr>
        <p:spPr>
          <a:xfrm>
            <a:off x="4888999" y="6019800"/>
            <a:ext cx="268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effectLst/>
                <a:latin typeface="HelveticaNeueLT Pro 45 Lt" panose="020B0403020202020204" pitchFamily="34" charset="77"/>
              </a:rPr>
              <a:t>Technical conference organised by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69D9A-ED99-412E-F34E-2F505194BFDB}"/>
              </a:ext>
            </a:extLst>
          </p:cNvPr>
          <p:cNvSpPr txBox="1"/>
          <p:nvPr/>
        </p:nvSpPr>
        <p:spPr>
          <a:xfrm>
            <a:off x="414220" y="620521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58C36-5005-8630-1539-5FC5A05AC892}"/>
              </a:ext>
            </a:extLst>
          </p:cNvPr>
          <p:cNvSpPr txBox="1"/>
          <p:nvPr/>
        </p:nvSpPr>
        <p:spPr>
          <a:xfrm>
            <a:off x="4529021" y="620521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BD66E342-DDDF-7BE3-2DDB-61BFEC072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928820" y="6095999"/>
            <a:ext cx="849088" cy="457201"/>
          </a:xfrm>
          <a:prstGeom prst="rect">
            <a:avLst/>
          </a:prstGeom>
        </p:spPr>
      </p:pic>
      <p:pic>
        <p:nvPicPr>
          <p:cNvPr id="22" name="Picture 2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D3572BA3-6B2A-76DC-711B-6C45847C8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20" y="6265108"/>
            <a:ext cx="1143000" cy="18156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84D2FC-E633-7C8B-AFF1-F2DBE5E3740A}"/>
              </a:ext>
            </a:extLst>
          </p:cNvPr>
          <p:cNvCxnSpPr/>
          <p:nvPr/>
        </p:nvCxnSpPr>
        <p:spPr>
          <a:xfrm>
            <a:off x="4126999" y="6129010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5C1892-49A6-ACED-CF73-40A1730CEC9B}"/>
              </a:ext>
            </a:extLst>
          </p:cNvPr>
          <p:cNvSpPr txBox="1"/>
          <p:nvPr/>
        </p:nvSpPr>
        <p:spPr>
          <a:xfrm>
            <a:off x="4362276" y="1345123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PAPER NUMBER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A6C43-3D00-A00A-A6E3-3A6371DBCF0B}"/>
              </a:ext>
            </a:extLst>
          </p:cNvPr>
          <p:cNvSpPr txBox="1"/>
          <p:nvPr/>
        </p:nvSpPr>
        <p:spPr>
          <a:xfrm>
            <a:off x="4362276" y="2059992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PAPER TITLE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1FC17-9E71-5722-ECB4-4DE80804AD1A}"/>
              </a:ext>
            </a:extLst>
          </p:cNvPr>
          <p:cNvSpPr txBox="1"/>
          <p:nvPr/>
        </p:nvSpPr>
        <p:spPr>
          <a:xfrm>
            <a:off x="4524375" y="369232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SPEAKER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NAME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DF187-B62E-777F-3282-B49D9ECE119C}"/>
              </a:ext>
            </a:extLst>
          </p:cNvPr>
          <p:cNvSpPr txBox="1"/>
          <p:nvPr/>
        </p:nvSpPr>
        <p:spPr>
          <a:xfrm>
            <a:off x="4524375" y="431745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AUTHORS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83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7A1CCB82-2785-1FEA-5A36-EC3B5A6A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C4A6F-B0A7-A59A-85C8-5F4070E786C9}"/>
              </a:ext>
            </a:extLst>
          </p:cNvPr>
          <p:cNvSpPr txBox="1"/>
          <p:nvPr/>
        </p:nvSpPr>
        <p:spPr>
          <a:xfrm>
            <a:off x="212037" y="234701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000" dirty="0">
                <a:solidFill>
                  <a:srgbClr val="002266"/>
                </a:solidFill>
                <a:latin typeface="Manrope" pitchFamily="2" charset="0"/>
              </a:rPr>
              <a:t>Title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D27E5-D8FE-3340-F5FD-398C1ADD3FFF}"/>
              </a:ext>
            </a:extLst>
          </p:cNvPr>
          <p:cNvSpPr txBox="1"/>
          <p:nvPr/>
        </p:nvSpPr>
        <p:spPr>
          <a:xfrm>
            <a:off x="249621" y="635761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3F50-1484-7DF1-9486-771EC303701C}"/>
              </a:ext>
            </a:extLst>
          </p:cNvPr>
          <p:cNvSpPr txBox="1"/>
          <p:nvPr/>
        </p:nvSpPr>
        <p:spPr>
          <a:xfrm>
            <a:off x="4364422" y="6357612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B6D0B74C-0B94-46CD-06A4-A6083D94E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764221" y="6248400"/>
            <a:ext cx="849088" cy="457201"/>
          </a:xfrm>
          <a:prstGeom prst="rect">
            <a:avLst/>
          </a:prstGeom>
        </p:spPr>
      </p:pic>
      <p:pic>
        <p:nvPicPr>
          <p:cNvPr id="17" name="Picture 16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36C28185-93C6-E1CA-1FEA-396B07AED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21" y="6417509"/>
            <a:ext cx="1143000" cy="1815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89FEF-7E0A-49E8-3DBD-007A7497765B}"/>
              </a:ext>
            </a:extLst>
          </p:cNvPr>
          <p:cNvCxnSpPr/>
          <p:nvPr/>
        </p:nvCxnSpPr>
        <p:spPr>
          <a:xfrm>
            <a:off x="3962400" y="6281411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blue text&#10;&#10;Description automatically generated">
            <a:extLst>
              <a:ext uri="{FF2B5EF4-FFF2-40B4-BE49-F238E27FC236}">
                <a16:creationId xmlns:a16="http://schemas.microsoft.com/office/drawing/2014/main" id="{8C681F15-B34E-62A5-542D-3360A2CA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18" y="43140"/>
            <a:ext cx="2718445" cy="8364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46DC3-A494-8CAF-ECF4-AC11C7EC34F3}"/>
              </a:ext>
            </a:extLst>
          </p:cNvPr>
          <p:cNvCxnSpPr>
            <a:cxnSpLocks/>
          </p:cNvCxnSpPr>
          <p:nvPr/>
        </p:nvCxnSpPr>
        <p:spPr>
          <a:xfrm>
            <a:off x="304800" y="914400"/>
            <a:ext cx="11430000" cy="0"/>
          </a:xfrm>
          <a:prstGeom prst="line">
            <a:avLst/>
          </a:prstGeom>
          <a:ln>
            <a:solidFill>
              <a:srgbClr val="3BD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54299-270D-D793-979E-9C0143D2FD65}"/>
              </a:ext>
            </a:extLst>
          </p:cNvPr>
          <p:cNvSpPr/>
          <p:nvPr/>
        </p:nvSpPr>
        <p:spPr>
          <a:xfrm>
            <a:off x="304800" y="914400"/>
            <a:ext cx="11430000" cy="378767"/>
          </a:xfrm>
          <a:prstGeom prst="rect">
            <a:avLst/>
          </a:prstGeom>
          <a:solidFill>
            <a:srgbClr val="00226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9EF54-6274-5680-935F-797A1DBBDB26}"/>
              </a:ext>
            </a:extLst>
          </p:cNvPr>
          <p:cNvSpPr txBox="1"/>
          <p:nvPr/>
        </p:nvSpPr>
        <p:spPr>
          <a:xfrm>
            <a:off x="304800" y="8795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200" b="1" dirty="0">
                <a:solidFill>
                  <a:schemeClr val="bg1"/>
                </a:solidFill>
                <a:latin typeface="Manrope" pitchFamily="2" charset="0"/>
              </a:rPr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17026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7A1CCB82-2785-1FEA-5A36-EC3B5A6A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C4A6F-B0A7-A59A-85C8-5F4070E786C9}"/>
              </a:ext>
            </a:extLst>
          </p:cNvPr>
          <p:cNvSpPr txBox="1"/>
          <p:nvPr/>
        </p:nvSpPr>
        <p:spPr>
          <a:xfrm>
            <a:off x="212037" y="234701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000" dirty="0">
                <a:solidFill>
                  <a:srgbClr val="002266"/>
                </a:solidFill>
                <a:latin typeface="Manrope" pitchFamily="2" charset="0"/>
              </a:rPr>
              <a:t>Title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D27E5-D8FE-3340-F5FD-398C1ADD3FFF}"/>
              </a:ext>
            </a:extLst>
          </p:cNvPr>
          <p:cNvSpPr txBox="1"/>
          <p:nvPr/>
        </p:nvSpPr>
        <p:spPr>
          <a:xfrm>
            <a:off x="249621" y="635761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3F50-1484-7DF1-9486-771EC303701C}"/>
              </a:ext>
            </a:extLst>
          </p:cNvPr>
          <p:cNvSpPr txBox="1"/>
          <p:nvPr/>
        </p:nvSpPr>
        <p:spPr>
          <a:xfrm>
            <a:off x="4364422" y="6357612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B6D0B74C-0B94-46CD-06A4-A6083D94E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764221" y="6248400"/>
            <a:ext cx="849088" cy="457201"/>
          </a:xfrm>
          <a:prstGeom prst="rect">
            <a:avLst/>
          </a:prstGeom>
        </p:spPr>
      </p:pic>
      <p:pic>
        <p:nvPicPr>
          <p:cNvPr id="17" name="Picture 16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36C28185-93C6-E1CA-1FEA-396B07AED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21" y="6417509"/>
            <a:ext cx="1143000" cy="1815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89FEF-7E0A-49E8-3DBD-007A7497765B}"/>
              </a:ext>
            </a:extLst>
          </p:cNvPr>
          <p:cNvCxnSpPr/>
          <p:nvPr/>
        </p:nvCxnSpPr>
        <p:spPr>
          <a:xfrm>
            <a:off x="3962400" y="6281411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blue text&#10;&#10;Description automatically generated">
            <a:extLst>
              <a:ext uri="{FF2B5EF4-FFF2-40B4-BE49-F238E27FC236}">
                <a16:creationId xmlns:a16="http://schemas.microsoft.com/office/drawing/2014/main" id="{8C681F15-B34E-62A5-542D-3360A2CA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18" y="43140"/>
            <a:ext cx="2718445" cy="8364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46DC3-A494-8CAF-ECF4-AC11C7EC34F3}"/>
              </a:ext>
            </a:extLst>
          </p:cNvPr>
          <p:cNvCxnSpPr>
            <a:cxnSpLocks/>
          </p:cNvCxnSpPr>
          <p:nvPr/>
        </p:nvCxnSpPr>
        <p:spPr>
          <a:xfrm>
            <a:off x="304800" y="914400"/>
            <a:ext cx="11430000" cy="0"/>
          </a:xfrm>
          <a:prstGeom prst="line">
            <a:avLst/>
          </a:prstGeom>
          <a:ln>
            <a:solidFill>
              <a:srgbClr val="3BD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54299-270D-D793-979E-9C0143D2FD65}"/>
              </a:ext>
            </a:extLst>
          </p:cNvPr>
          <p:cNvSpPr/>
          <p:nvPr/>
        </p:nvSpPr>
        <p:spPr>
          <a:xfrm>
            <a:off x="304800" y="914400"/>
            <a:ext cx="11430000" cy="378767"/>
          </a:xfrm>
          <a:prstGeom prst="rect">
            <a:avLst/>
          </a:prstGeom>
          <a:solidFill>
            <a:srgbClr val="00226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9EF54-6274-5680-935F-797A1DBBDB26}"/>
              </a:ext>
            </a:extLst>
          </p:cNvPr>
          <p:cNvSpPr txBox="1"/>
          <p:nvPr/>
        </p:nvSpPr>
        <p:spPr>
          <a:xfrm>
            <a:off x="304800" y="8795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200" b="1" dirty="0">
                <a:solidFill>
                  <a:schemeClr val="bg1"/>
                </a:solidFill>
                <a:latin typeface="Manrope" pitchFamily="2" charset="0"/>
              </a:rPr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209812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7A1CCB82-2785-1FEA-5A36-EC3B5A6A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C4A6F-B0A7-A59A-85C8-5F4070E786C9}"/>
              </a:ext>
            </a:extLst>
          </p:cNvPr>
          <p:cNvSpPr txBox="1"/>
          <p:nvPr/>
        </p:nvSpPr>
        <p:spPr>
          <a:xfrm>
            <a:off x="212037" y="234701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000" dirty="0">
                <a:solidFill>
                  <a:srgbClr val="002266"/>
                </a:solidFill>
                <a:latin typeface="Manrope" pitchFamily="2" charset="0"/>
              </a:rPr>
              <a:t>Title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D27E5-D8FE-3340-F5FD-398C1ADD3FFF}"/>
              </a:ext>
            </a:extLst>
          </p:cNvPr>
          <p:cNvSpPr txBox="1"/>
          <p:nvPr/>
        </p:nvSpPr>
        <p:spPr>
          <a:xfrm>
            <a:off x="249621" y="635761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3F50-1484-7DF1-9486-771EC303701C}"/>
              </a:ext>
            </a:extLst>
          </p:cNvPr>
          <p:cNvSpPr txBox="1"/>
          <p:nvPr/>
        </p:nvSpPr>
        <p:spPr>
          <a:xfrm>
            <a:off x="4364422" y="6357612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B6D0B74C-0B94-46CD-06A4-A6083D94E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764221" y="6248400"/>
            <a:ext cx="849088" cy="457201"/>
          </a:xfrm>
          <a:prstGeom prst="rect">
            <a:avLst/>
          </a:prstGeom>
        </p:spPr>
      </p:pic>
      <p:pic>
        <p:nvPicPr>
          <p:cNvPr id="17" name="Picture 16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36C28185-93C6-E1CA-1FEA-396B07AED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21" y="6417509"/>
            <a:ext cx="1143000" cy="1815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89FEF-7E0A-49E8-3DBD-007A7497765B}"/>
              </a:ext>
            </a:extLst>
          </p:cNvPr>
          <p:cNvCxnSpPr/>
          <p:nvPr/>
        </p:nvCxnSpPr>
        <p:spPr>
          <a:xfrm>
            <a:off x="3962400" y="6281411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blue text&#10;&#10;Description automatically generated">
            <a:extLst>
              <a:ext uri="{FF2B5EF4-FFF2-40B4-BE49-F238E27FC236}">
                <a16:creationId xmlns:a16="http://schemas.microsoft.com/office/drawing/2014/main" id="{8C681F15-B34E-62A5-542D-3360A2CA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18" y="43140"/>
            <a:ext cx="2718445" cy="8364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46DC3-A494-8CAF-ECF4-AC11C7EC34F3}"/>
              </a:ext>
            </a:extLst>
          </p:cNvPr>
          <p:cNvCxnSpPr>
            <a:cxnSpLocks/>
          </p:cNvCxnSpPr>
          <p:nvPr/>
        </p:nvCxnSpPr>
        <p:spPr>
          <a:xfrm>
            <a:off x="304800" y="914400"/>
            <a:ext cx="11430000" cy="0"/>
          </a:xfrm>
          <a:prstGeom prst="line">
            <a:avLst/>
          </a:prstGeom>
          <a:ln>
            <a:solidFill>
              <a:srgbClr val="3BD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54299-270D-D793-979E-9C0143D2FD65}"/>
              </a:ext>
            </a:extLst>
          </p:cNvPr>
          <p:cNvSpPr/>
          <p:nvPr/>
        </p:nvSpPr>
        <p:spPr>
          <a:xfrm>
            <a:off x="304800" y="914400"/>
            <a:ext cx="11430000" cy="378767"/>
          </a:xfrm>
          <a:prstGeom prst="rect">
            <a:avLst/>
          </a:prstGeom>
          <a:solidFill>
            <a:srgbClr val="00226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9EF54-6274-5680-935F-797A1DBBDB26}"/>
              </a:ext>
            </a:extLst>
          </p:cNvPr>
          <p:cNvSpPr txBox="1"/>
          <p:nvPr/>
        </p:nvSpPr>
        <p:spPr>
          <a:xfrm>
            <a:off x="304800" y="8795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200" b="1" dirty="0">
                <a:solidFill>
                  <a:schemeClr val="bg1"/>
                </a:solidFill>
                <a:latin typeface="Manrope" pitchFamily="2" charset="0"/>
              </a:rPr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23114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7A1CCB82-2785-1FEA-5A36-EC3B5A6A9E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C4A6F-B0A7-A59A-85C8-5F4070E786C9}"/>
              </a:ext>
            </a:extLst>
          </p:cNvPr>
          <p:cNvSpPr txBox="1"/>
          <p:nvPr/>
        </p:nvSpPr>
        <p:spPr>
          <a:xfrm>
            <a:off x="204848" y="346276"/>
            <a:ext cx="801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266"/>
                </a:solidFill>
                <a:latin typeface="Manrope" pitchFamily="2" charset="0"/>
              </a:rPr>
              <a:t>Tips for Making Effective PowerPoint Presentations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D27E5-D8FE-3340-F5FD-398C1ADD3FFF}"/>
              </a:ext>
            </a:extLst>
          </p:cNvPr>
          <p:cNvSpPr txBox="1"/>
          <p:nvPr/>
        </p:nvSpPr>
        <p:spPr>
          <a:xfrm>
            <a:off x="249621" y="635761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3F50-1484-7DF1-9486-771EC303701C}"/>
              </a:ext>
            </a:extLst>
          </p:cNvPr>
          <p:cNvSpPr txBox="1"/>
          <p:nvPr/>
        </p:nvSpPr>
        <p:spPr>
          <a:xfrm>
            <a:off x="4364422" y="6357612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B6D0B74C-0B94-46CD-06A4-A6083D94E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764221" y="6248400"/>
            <a:ext cx="849088" cy="457201"/>
          </a:xfrm>
          <a:prstGeom prst="rect">
            <a:avLst/>
          </a:prstGeom>
        </p:spPr>
      </p:pic>
      <p:pic>
        <p:nvPicPr>
          <p:cNvPr id="17" name="Picture 16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36C28185-93C6-E1CA-1FEA-396B07AED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21" y="6417509"/>
            <a:ext cx="1143000" cy="1815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89FEF-7E0A-49E8-3DBD-007A7497765B}"/>
              </a:ext>
            </a:extLst>
          </p:cNvPr>
          <p:cNvCxnSpPr/>
          <p:nvPr/>
        </p:nvCxnSpPr>
        <p:spPr>
          <a:xfrm>
            <a:off x="3962400" y="6281411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blue text&#10;&#10;Description automatically generated">
            <a:extLst>
              <a:ext uri="{FF2B5EF4-FFF2-40B4-BE49-F238E27FC236}">
                <a16:creationId xmlns:a16="http://schemas.microsoft.com/office/drawing/2014/main" id="{8C681F15-B34E-62A5-542D-3360A2CA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18" y="43140"/>
            <a:ext cx="2718445" cy="8364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46DC3-A494-8CAF-ECF4-AC11C7EC34F3}"/>
              </a:ext>
            </a:extLst>
          </p:cNvPr>
          <p:cNvCxnSpPr>
            <a:cxnSpLocks/>
          </p:cNvCxnSpPr>
          <p:nvPr/>
        </p:nvCxnSpPr>
        <p:spPr>
          <a:xfrm>
            <a:off x="304800" y="914400"/>
            <a:ext cx="11430000" cy="0"/>
          </a:xfrm>
          <a:prstGeom prst="line">
            <a:avLst/>
          </a:prstGeom>
          <a:ln>
            <a:solidFill>
              <a:srgbClr val="3BD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54299-270D-D793-979E-9C0143D2FD65}"/>
              </a:ext>
            </a:extLst>
          </p:cNvPr>
          <p:cNvSpPr/>
          <p:nvPr/>
        </p:nvSpPr>
        <p:spPr>
          <a:xfrm>
            <a:off x="304800" y="914400"/>
            <a:ext cx="11430000" cy="378767"/>
          </a:xfrm>
          <a:prstGeom prst="rect">
            <a:avLst/>
          </a:prstGeom>
          <a:solidFill>
            <a:srgbClr val="00226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BA7DD-CD7F-D59E-5B64-266DBD05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21" y="1465154"/>
            <a:ext cx="111226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 and limit the number of words. Avoid long sentences.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2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002060"/>
                </a:solidFill>
                <a:latin typeface="Helvetica" pitchFamily="2" charset="0"/>
              </a:rPr>
              <a:t>To test the font, stand back six feet from the monitor and see if you can read the slide. Use font size 18 or larger.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002060"/>
                </a:solidFill>
                <a:latin typeface="Helvetica" pitchFamily="2" charset="0"/>
              </a:rPr>
              <a:t>Select sans-serif fonts such as Arial or Helvetica. Avoid serif fonts such as Times New Roman or Palatino as they are sometimes more difficult to read.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Limit punctuation and avoid putting words in all-capital letters. Empty space on the slide will enhance readability.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Helvetica" pitchFamily="2" charset="0"/>
              </a:rPr>
              <a:t>Use good-quality and visually appealing images such as </a:t>
            </a:r>
            <a:r>
              <a:rPr lang="en-AE" sz="1200" b="1" dirty="0">
                <a:solidFill>
                  <a:srgbClr val="002060"/>
                </a:solidFill>
                <a:latin typeface="Helvetica" pitchFamily="2" charset="0"/>
              </a:rPr>
              <a:t>charts, graphs, sketches, and animation </a:t>
            </a:r>
            <a:r>
              <a:rPr lang="en-US" altLang="en-US" sz="1200" b="1" dirty="0">
                <a:solidFill>
                  <a:srgbClr val="002060"/>
                </a:solidFill>
                <a:latin typeface="Helvetica" pitchFamily="2" charset="0"/>
              </a:rPr>
              <a:t>that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reinforce and complement your message. Ensure that your image maintains its impact and resolution when projected on a larger screen. Avoid screenshots. </a:t>
            </a:r>
            <a:endParaRPr lang="en-US" altLang="en-US" sz="12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2060"/>
                </a:solidFill>
                <a:latin typeface="Helvetica" pitchFamily="2" charset="0"/>
              </a:rPr>
              <a:t>Keep in mind the time limit for your presentation. A good rule of thumb is 1 slide per minute.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Check the spelling and grammar.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not read the presentations. The content of your slides is for the audience, not for the presenter.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not speak to your slides. Many presenters face their presentation onscreen rather than their audience.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2060"/>
                </a:solidFill>
                <a:latin typeface="Helvetica" pitchFamily="2" charset="0"/>
              </a:rPr>
              <a:t>No commercialism within the content of the presentation – trade names, company names and logos are not allowed.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E" sz="12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AE" sz="1200" b="1" dirty="0">
                <a:solidFill>
                  <a:srgbClr val="002060"/>
                </a:solidFill>
                <a:latin typeface="Helvetica" pitchFamily="2" charset="0"/>
              </a:rPr>
              <a:t>Ensure the content of the presentation </a:t>
            </a:r>
            <a:r>
              <a:rPr lang="en-US" sz="1200" b="1" dirty="0">
                <a:solidFill>
                  <a:srgbClr val="002060"/>
                </a:solidFill>
                <a:latin typeface="Helvetica" pitchFamily="2" charset="0"/>
              </a:rPr>
              <a:t>aligns </a:t>
            </a:r>
            <a:r>
              <a:rPr lang="en-AE" sz="1200" b="1" dirty="0">
                <a:solidFill>
                  <a:srgbClr val="002060"/>
                </a:solidFill>
                <a:latin typeface="Helvetica" pitchFamily="2" charset="0"/>
              </a:rPr>
              <a:t>with your manuscript.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triangles&#10;&#10;Description automatically generated">
            <a:extLst>
              <a:ext uri="{FF2B5EF4-FFF2-40B4-BE49-F238E27FC236}">
                <a16:creationId xmlns:a16="http://schemas.microsoft.com/office/drawing/2014/main" id="{2C5A9D8F-EB16-8D67-7BC3-71E462CFB5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9D56AD-26E5-1E1C-A442-D84207A687B2}"/>
              </a:ext>
            </a:extLst>
          </p:cNvPr>
          <p:cNvSpPr txBox="1"/>
          <p:nvPr/>
        </p:nvSpPr>
        <p:spPr>
          <a:xfrm>
            <a:off x="4888999" y="6019800"/>
            <a:ext cx="268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effectLst/>
                <a:latin typeface="HelveticaNeueLT Pro 45 Lt" panose="020B0403020202020204" pitchFamily="34" charset="77"/>
              </a:rPr>
              <a:t>Technical conference organised by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D4E0D-018C-DEB2-981F-F7AF2635A117}"/>
              </a:ext>
            </a:extLst>
          </p:cNvPr>
          <p:cNvSpPr txBox="1"/>
          <p:nvPr/>
        </p:nvSpPr>
        <p:spPr>
          <a:xfrm>
            <a:off x="414220" y="620521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Technical conference organised by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E1269-2AFF-DC32-9F0C-2372B4F78E07}"/>
              </a:ext>
            </a:extLst>
          </p:cNvPr>
          <p:cNvSpPr txBox="1"/>
          <p:nvPr/>
        </p:nvSpPr>
        <p:spPr>
          <a:xfrm>
            <a:off x="4529021" y="620521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Manrope" pitchFamily="2" charset="0"/>
              </a:rPr>
              <a:t>brought to you by</a:t>
            </a:r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5A33B4E2-5110-B25D-31CD-9D4B11C6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4502" r="16211" b="30997"/>
          <a:stretch/>
        </p:blipFill>
        <p:spPr>
          <a:xfrm>
            <a:off x="2928820" y="6095999"/>
            <a:ext cx="849088" cy="457201"/>
          </a:xfrm>
          <a:prstGeom prst="rect">
            <a:avLst/>
          </a:prstGeom>
        </p:spPr>
      </p:pic>
      <p:pic>
        <p:nvPicPr>
          <p:cNvPr id="16" name="Picture 15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C7796D9-C3C4-F4E0-301D-E99761E13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20" y="6265108"/>
            <a:ext cx="1143000" cy="1815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726652-5364-3CDE-E637-F4BE94FFEB0D}"/>
              </a:ext>
            </a:extLst>
          </p:cNvPr>
          <p:cNvCxnSpPr/>
          <p:nvPr/>
        </p:nvCxnSpPr>
        <p:spPr>
          <a:xfrm>
            <a:off x="4126999" y="6129010"/>
            <a:ext cx="0" cy="414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2C14F6-968A-7E47-728B-D31FB8FEA001}"/>
              </a:ext>
            </a:extLst>
          </p:cNvPr>
          <p:cNvSpPr txBox="1"/>
          <p:nvPr/>
        </p:nvSpPr>
        <p:spPr>
          <a:xfrm>
            <a:off x="440496" y="2240832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5000" b="1" dirty="0">
                <a:solidFill>
                  <a:srgbClr val="002266"/>
                </a:solidFill>
                <a:latin typeface="Manrope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41594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rgbClr val="25408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76294</TotalTime>
  <Words>330</Words>
  <Application>Microsoft Office PowerPoint</Application>
  <PresentationFormat>Widescreen</PresentationFormat>
  <Paragraphs>53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HelveticaNeueLT Pro 45 Lt</vt:lpstr>
      <vt:lpstr>Helvetica</vt:lpstr>
      <vt:lpstr>Wingdings</vt:lpstr>
      <vt:lpstr>Manrope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Jean Philippe</dc:creator>
  <cp:keywords/>
  <dc:description/>
  <cp:lastModifiedBy>Cherry Carandang</cp:lastModifiedBy>
  <cp:revision>943</cp:revision>
  <cp:lastPrinted>2018-04-08T06:37:23Z</cp:lastPrinted>
  <dcterms:created xsi:type="dcterms:W3CDTF">2015-01-14T05:08:04Z</dcterms:created>
  <dcterms:modified xsi:type="dcterms:W3CDTF">2024-07-31T09:49:14Z</dcterms:modified>
  <cp:category/>
</cp:coreProperties>
</file>